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81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B4095C"/>
    <a:srgbClr val="7B1C5F"/>
    <a:srgbClr val="25BDBE"/>
    <a:srgbClr val="D2A000"/>
    <a:srgbClr val="EC0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6B73-D791-4AB3-A981-EDBC1A666B4C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9E41-43FF-4FB7-A9EC-492770019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598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6B73-D791-4AB3-A981-EDBC1A666B4C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9E41-43FF-4FB7-A9EC-492770019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642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6B73-D791-4AB3-A981-EDBC1A666B4C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9E41-43FF-4FB7-A9EC-492770019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176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6B73-D791-4AB3-A981-EDBC1A666B4C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9E41-43FF-4FB7-A9EC-492770019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988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6B73-D791-4AB3-A981-EDBC1A666B4C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9E41-43FF-4FB7-A9EC-492770019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678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6B73-D791-4AB3-A981-EDBC1A666B4C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9E41-43FF-4FB7-A9EC-492770019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906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6B73-D791-4AB3-A981-EDBC1A666B4C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9E41-43FF-4FB7-A9EC-492770019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45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6B73-D791-4AB3-A981-EDBC1A666B4C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9E41-43FF-4FB7-A9EC-492770019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3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6B73-D791-4AB3-A981-EDBC1A666B4C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9E41-43FF-4FB7-A9EC-492770019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875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6B73-D791-4AB3-A981-EDBC1A666B4C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9E41-43FF-4FB7-A9EC-492770019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051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6B73-D791-4AB3-A981-EDBC1A666B4C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9E41-43FF-4FB7-A9EC-492770019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942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56B73-D791-4AB3-A981-EDBC1A666B4C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A9E41-43FF-4FB7-A9EC-492770019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036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050256" y="1395071"/>
            <a:ext cx="39027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Programa Estatal de Acreditación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90365" y="1149131"/>
            <a:ext cx="605960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500" b="1" dirty="0" smtClean="0">
                <a:solidFill>
                  <a:srgbClr val="B4095C"/>
                </a:solidFill>
              </a:rPr>
              <a:t>2019 PEA</a:t>
            </a:r>
            <a:endParaRPr lang="es-MX" sz="11500" b="1" dirty="0">
              <a:solidFill>
                <a:srgbClr val="B4095C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85898" y="2769310"/>
            <a:ext cx="9239535" cy="5459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7" name="Picture 4" descr="Resultado de imagen para hospital imagen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82"/>
          <a:stretch/>
        </p:blipFill>
        <p:spPr bwMode="auto">
          <a:xfrm>
            <a:off x="1878148" y="2609205"/>
            <a:ext cx="2069991" cy="174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Imagen relacionada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40"/>
          <a:stretch/>
        </p:blipFill>
        <p:spPr bwMode="auto">
          <a:xfrm>
            <a:off x="4432030" y="2941177"/>
            <a:ext cx="1588214" cy="1411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Resultado de imagen para hospital image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055" y="2844227"/>
            <a:ext cx="1508284" cy="150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335960" y="4454725"/>
            <a:ext cx="9376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 smtClean="0">
                <a:solidFill>
                  <a:srgbClr val="B4095C"/>
                </a:solidFill>
              </a:rPr>
              <a:t>MICHOACÁN</a:t>
            </a:r>
            <a:endParaRPr lang="es-MX" sz="8800" b="1" dirty="0">
              <a:solidFill>
                <a:srgbClr val="B4095C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576783" y="4514856"/>
            <a:ext cx="6894361" cy="5459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/>
          <p:cNvSpPr/>
          <p:nvPr/>
        </p:nvSpPr>
        <p:spPr>
          <a:xfrm>
            <a:off x="157660" y="5688961"/>
            <a:ext cx="54750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Dr. Carlos Ramos </a:t>
            </a:r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es-MX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squivel</a:t>
            </a:r>
            <a:endParaRPr lang="es-MX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57660" y="5973781"/>
            <a:ext cx="54750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Subsecretario de Salud y Director de Servicios de Salud</a:t>
            </a:r>
            <a:endParaRPr lang="es-MX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57660" y="6267011"/>
            <a:ext cx="54750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Mtro. José Rogelio Guerreo Morales</a:t>
            </a:r>
            <a:endParaRPr lang="es-MX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Resultado de imagen para secretaria de salud michoacan logo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20"/>
          <a:stretch/>
        </p:blipFill>
        <p:spPr bwMode="auto">
          <a:xfrm>
            <a:off x="9160704" y="5926344"/>
            <a:ext cx="1834275" cy="49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secretaria de salud michoacan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65" y="251743"/>
            <a:ext cx="3363871" cy="1070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ángulo redondeado 14"/>
          <p:cNvSpPr/>
          <p:nvPr/>
        </p:nvSpPr>
        <p:spPr>
          <a:xfrm>
            <a:off x="126124" y="141381"/>
            <a:ext cx="12218276" cy="6495716"/>
          </a:xfrm>
          <a:prstGeom prst="roundRect">
            <a:avLst>
              <a:gd name="adj" fmla="val 1545"/>
            </a:avLst>
          </a:prstGeom>
          <a:noFill/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8" name="Picture 2" descr="Resultado de imagen para secretaria de salud michoacan logo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5" t="-334" r="7083" b="45064"/>
          <a:stretch/>
        </p:blipFill>
        <p:spPr bwMode="auto">
          <a:xfrm rot="16200000">
            <a:off x="8106234" y="2241654"/>
            <a:ext cx="5754606" cy="243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57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secretaria de salud michoacan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20"/>
          <a:stretch/>
        </p:blipFill>
        <p:spPr bwMode="auto">
          <a:xfrm>
            <a:off x="11053838" y="6287670"/>
            <a:ext cx="1012781" cy="27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secretaria de salud michoacan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66" y="251743"/>
            <a:ext cx="2131208" cy="678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ángulo redondeado 14"/>
          <p:cNvSpPr/>
          <p:nvPr/>
        </p:nvSpPr>
        <p:spPr>
          <a:xfrm>
            <a:off x="126124" y="141381"/>
            <a:ext cx="12249807" cy="6495716"/>
          </a:xfrm>
          <a:prstGeom prst="roundRect">
            <a:avLst>
              <a:gd name="adj" fmla="val 1545"/>
            </a:avLst>
          </a:prstGeom>
          <a:noFill/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8" name="Picture 2" descr="Resultado de imagen para secretaria de salud michoacan logo"/>
          <p:cNvPicPr>
            <a:picLocks noChangeAspect="1" noChangeArrowheads="1"/>
          </p:cNvPicPr>
          <p:nvPr/>
        </p:nvPicPr>
        <p:blipFill rotWithShape="1"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5" t="-334" r="7083" b="45064"/>
          <a:stretch/>
        </p:blipFill>
        <p:spPr bwMode="auto">
          <a:xfrm rot="16200000">
            <a:off x="8106234" y="2241654"/>
            <a:ext cx="5754606" cy="243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5" name="Tabla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751290"/>
              </p:ext>
            </p:extLst>
          </p:nvPr>
        </p:nvGraphicFramePr>
        <p:xfrm>
          <a:off x="4333179" y="186910"/>
          <a:ext cx="3715048" cy="473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4443"/>
                <a:gridCol w="1546734"/>
                <a:gridCol w="853871"/>
              </a:tblGrid>
              <a:tr h="1232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FECHA DE INICIO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FECHA DE TÉRMINO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MES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rgbClr val="B4095C"/>
                    </a:solidFill>
                  </a:tcPr>
                </a:tc>
              </a:tr>
              <a:tr h="1232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25/03/2019</a:t>
                      </a:r>
                      <a:endParaRPr lang="es-MX" sz="16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29/03/2019</a:t>
                      </a:r>
                      <a:endParaRPr lang="es-MX" sz="16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Marzo</a:t>
                      </a:r>
                      <a:endParaRPr lang="es-MX" sz="16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b"/>
                </a:tc>
              </a:tr>
            </a:tbl>
          </a:graphicData>
        </a:graphic>
      </p:graphicFrame>
      <p:sp>
        <p:nvSpPr>
          <p:cNvPr id="96" name="CuadroTexto 95"/>
          <p:cNvSpPr txBox="1"/>
          <p:nvPr/>
        </p:nvSpPr>
        <p:spPr>
          <a:xfrm>
            <a:off x="2581840" y="-58389"/>
            <a:ext cx="1532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es-MX" sz="6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7" name="CuadroTexto 96"/>
          <p:cNvSpPr txBox="1"/>
          <p:nvPr/>
        </p:nvSpPr>
        <p:spPr>
          <a:xfrm>
            <a:off x="2769205" y="125250"/>
            <a:ext cx="71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</a:rPr>
              <a:t>ra. </a:t>
            </a:r>
            <a:endParaRPr lang="es-MX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8" name="CuadroTexto 97"/>
          <p:cNvSpPr txBox="1"/>
          <p:nvPr/>
        </p:nvSpPr>
        <p:spPr>
          <a:xfrm>
            <a:off x="3283308" y="112628"/>
            <a:ext cx="1416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rgbClr val="25BDBE"/>
                </a:solidFill>
              </a:rPr>
              <a:t>Visita  de: </a:t>
            </a:r>
          </a:p>
        </p:txBody>
      </p:sp>
      <p:sp>
        <p:nvSpPr>
          <p:cNvPr id="101" name="CuadroTexto 100"/>
          <p:cNvSpPr txBox="1"/>
          <p:nvPr/>
        </p:nvSpPr>
        <p:spPr>
          <a:xfrm>
            <a:off x="2916824" y="294683"/>
            <a:ext cx="1416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25BDBE"/>
                </a:solidFill>
              </a:rPr>
              <a:t>Acreditación </a:t>
            </a:r>
          </a:p>
        </p:txBody>
      </p:sp>
      <p:graphicFrame>
        <p:nvGraphicFramePr>
          <p:cNvPr id="25" name="Tab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449473"/>
              </p:ext>
            </p:extLst>
          </p:nvPr>
        </p:nvGraphicFramePr>
        <p:xfrm>
          <a:off x="360128" y="1641757"/>
          <a:ext cx="8337062" cy="4572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037"/>
                <a:gridCol w="2172637"/>
                <a:gridCol w="3840992"/>
                <a:gridCol w="487849"/>
                <a:gridCol w="487849"/>
                <a:gridCol w="487849"/>
                <a:gridCol w="487849"/>
              </a:tblGrid>
              <a:tr h="20899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EQ.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B4095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NOMBRE DEL ESTABLECIMIENTO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095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SUBTIPO DE EVALUACIÓN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095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ENERO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1C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FEBRERO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1C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0899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095C"/>
                    </a:solidFill>
                  </a:tcPr>
                </a:tc>
              </a:tr>
              <a:tr h="798349">
                <a:tc rowSpan="1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EQUIPO A</a:t>
                      </a:r>
                    </a:p>
                  </a:txBody>
                  <a:tcPr marL="8215" marR="8215" marT="8215" marB="0" vert="vert27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HG DR. MIGUEL SILVA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CAUSES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HOSPITAL GENERAL,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CAUSES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u="none" strike="noStrike" dirty="0" smtClean="0">
                          <a:effectLst/>
                        </a:rPr>
                        <a:t>COLABORACIÓN INTERINSTITUCIONAL PARA LA ATENCIÓN DE LA EMERGENCIA OBSTÉTRICA,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u="none" strike="noStrike" dirty="0" smtClean="0">
                          <a:effectLst/>
                        </a:rPr>
                        <a:t>TRASPLANTE DE CÓRNEA,</a:t>
                      </a:r>
                      <a:endParaRPr lang="es-MX" sz="1100" b="0" i="0" u="none" strike="noStrike" dirty="0" smtClean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HEPATITIS CRÓNICA TIPO C,</a:t>
                      </a:r>
                      <a:endParaRPr lang="es-MX" sz="1100" b="0" i="0" u="none" strike="noStrike" dirty="0" smtClean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29 Y 30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66491">
                <a:tc vMerge="1"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vert="vert27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CEAO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CÁNCER TESTICULAR Y LINFOMA NO HODGKIN,</a:t>
                      </a:r>
                      <a:endParaRPr lang="es-MX" sz="11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49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H. DE LA MUJER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INFARTO AGUDO AL MIOCARDIO,</a:t>
                      </a:r>
                      <a:endParaRPr lang="es-MX" sz="11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48210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i="0" u="none" strike="noStrike" dirty="0" smtClean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vert="vert27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HG ZITACUARO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CUIDADOS INTENSIVOS NEONATALES, 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CAUSES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EMERGENCIA OBSTÉTRICA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b="0" i="0" u="none" strike="noStrike" baseline="0" dirty="0" smtClean="0">
                          <a:effectLst/>
                        </a:rPr>
                        <a:t>FPGC. INF</a:t>
                      </a:r>
                      <a:r>
                        <a:rPr lang="es-MX" sz="1100" b="0" i="0" u="none" strike="noStrike" dirty="0" smtClean="0">
                          <a:effectLst/>
                        </a:rPr>
                        <a:t>ARTO AGUDO AL </a:t>
                      </a:r>
                      <a:r>
                        <a:rPr lang="es-MX" sz="1100" u="none" strike="noStrike" dirty="0" smtClean="0">
                          <a:effectLst/>
                        </a:rPr>
                        <a:t>MIOCARDIO,</a:t>
                      </a:r>
                      <a:endParaRPr lang="es-MX" sz="1100" b="0" i="0" u="none" strike="noStrike" dirty="0" smtClean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2109">
                <a:tc vMerge="1"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HG ZAMORA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MALFORMACIONES CONGÉNITAS, QUIRÚRGICAS Y ADQUIRIDAS: APARATO DIGESTIVO,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b="0" i="0" u="none" strike="noStrike" baseline="0" dirty="0" smtClean="0">
                          <a:effectLst/>
                        </a:rPr>
                        <a:t>FPGC. INF</a:t>
                      </a:r>
                      <a:r>
                        <a:rPr lang="es-MX" sz="1100" b="0" i="0" u="none" strike="noStrike" dirty="0" smtClean="0">
                          <a:effectLst/>
                        </a:rPr>
                        <a:t>ARTO AGUDO AL </a:t>
                      </a:r>
                      <a:r>
                        <a:rPr lang="es-MX" sz="1100" u="none" strike="noStrike" dirty="0" smtClean="0">
                          <a:effectLst/>
                        </a:rPr>
                        <a:t>MIOCARDIO,</a:t>
                      </a:r>
                      <a:endParaRPr lang="es-MX" sz="1100" b="0" i="0" u="none" strike="noStrike" dirty="0" smtClean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323989">
                <a:tc vMerge="1"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HG LA PIEDAD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CUIDADOS INTENSIVOS NEONATALES,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b="0" i="0" u="none" strike="noStrike" baseline="0" dirty="0" smtClean="0">
                          <a:effectLst/>
                        </a:rPr>
                        <a:t>FPGC. INF</a:t>
                      </a:r>
                      <a:r>
                        <a:rPr lang="es-MX" sz="1100" b="0" i="0" u="none" strike="noStrike" dirty="0" smtClean="0">
                          <a:effectLst/>
                        </a:rPr>
                        <a:t>ARTO AGUDO AL </a:t>
                      </a:r>
                      <a:r>
                        <a:rPr lang="es-MX" sz="1100" u="none" strike="noStrike" dirty="0" smtClean="0">
                          <a:effectLst/>
                        </a:rPr>
                        <a:t>MIOCARDIO,</a:t>
                      </a:r>
                      <a:endParaRPr lang="es-MX" sz="1100" b="0" i="0" u="none" strike="noStrike" dirty="0" smtClean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989">
                <a:tc vMerge="1"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CRIT</a:t>
                      </a:r>
                      <a:r>
                        <a:rPr lang="es-MX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s-MX" sz="1200" u="none" strike="noStrike" dirty="0" smtClean="0">
                          <a:effectLst/>
                        </a:rPr>
                        <a:t>TELETON MICHOACAN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SMS XXI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ENFERMEDADES DEL SISTEMA NERVIOSO (NEUROREHABILITACIÓN):</a:t>
                      </a:r>
                      <a:endParaRPr lang="es-MX" sz="11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08992">
                <a:tc vMerge="1"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 smtClean="0">
                          <a:effectLst/>
                        </a:rPr>
                        <a:t>HG DR. PEDRO DANIEL MARTÍNEZ</a:t>
                      </a:r>
                      <a:endParaRPr lang="pt-BR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TRASPLANTE RENAL MENOR DE 18 AÑOS,</a:t>
                      </a:r>
                      <a:endParaRPr lang="es-MX" sz="11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3989">
                <a:tc vMerge="1"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HG MA. ZENDEJAS (TACAMBARO)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CAUSES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COLABORACIÓN INTERINSTITUCIONAL PARA LA ATENCIÓN DE LA EMERGENCIA OBSTÉTRICA,</a:t>
                      </a:r>
                      <a:endParaRPr lang="es-MX" sz="11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8992">
                <a:tc vMerge="1"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HG APATZINGAN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CAUSES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HOSPITAL GENERAL,</a:t>
                      </a:r>
                      <a:endParaRPr lang="es-MX" sz="11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8992">
                <a:tc vMerge="1"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HG PATZCUARO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MX" sz="1100" u="none" strike="noStrike" dirty="0" smtClean="0">
                          <a:effectLst/>
                        </a:rPr>
                        <a:t>FPGC.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CUIDADOS INTENSIVOS NEONATALES,</a:t>
                      </a:r>
                      <a:endParaRPr lang="es-MX" sz="11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6" name="Rectángulo 25"/>
          <p:cNvSpPr/>
          <p:nvPr/>
        </p:nvSpPr>
        <p:spPr>
          <a:xfrm>
            <a:off x="8987562" y="2031859"/>
            <a:ext cx="363070" cy="27594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9364280" y="1951037"/>
            <a:ext cx="240340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PRIMERA VISITA DE SUPERVISIÓN.</a:t>
            </a:r>
            <a:endParaRPr lang="es-MX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356192" y="6323860"/>
            <a:ext cx="363070" cy="2759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/>
          </a:p>
        </p:txBody>
      </p:sp>
      <p:sp>
        <p:nvSpPr>
          <p:cNvPr id="29" name="CuadroTexto 28"/>
          <p:cNvSpPr txBox="1"/>
          <p:nvPr/>
        </p:nvSpPr>
        <p:spPr>
          <a:xfrm>
            <a:off x="732709" y="6297630"/>
            <a:ext cx="3123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Visita de Seguimiento.</a:t>
            </a:r>
            <a:endParaRPr lang="es-MX" sz="1400" dirty="0"/>
          </a:p>
        </p:txBody>
      </p:sp>
      <p:sp>
        <p:nvSpPr>
          <p:cNvPr id="30" name="Rectángulo 29"/>
          <p:cNvSpPr/>
          <p:nvPr/>
        </p:nvSpPr>
        <p:spPr>
          <a:xfrm>
            <a:off x="2808040" y="6321561"/>
            <a:ext cx="363070" cy="2759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/>
          </a:p>
        </p:txBody>
      </p:sp>
      <p:sp>
        <p:nvSpPr>
          <p:cNvPr id="31" name="CuadroTexto 30"/>
          <p:cNvSpPr txBox="1"/>
          <p:nvPr/>
        </p:nvSpPr>
        <p:spPr>
          <a:xfrm>
            <a:off x="3171110" y="6295331"/>
            <a:ext cx="1676877" cy="310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Visita de Simulacro.</a:t>
            </a:r>
            <a:endParaRPr lang="es-MX" sz="1400" dirty="0"/>
          </a:p>
        </p:txBody>
      </p:sp>
      <p:sp>
        <p:nvSpPr>
          <p:cNvPr id="32" name="Rectángulo 31"/>
          <p:cNvSpPr/>
          <p:nvPr/>
        </p:nvSpPr>
        <p:spPr>
          <a:xfrm>
            <a:off x="4942265" y="6313659"/>
            <a:ext cx="363070" cy="2759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/>
          </a:p>
        </p:txBody>
      </p:sp>
      <p:sp>
        <p:nvSpPr>
          <p:cNvPr id="33" name="CuadroTexto 32"/>
          <p:cNvSpPr txBox="1"/>
          <p:nvPr/>
        </p:nvSpPr>
        <p:spPr>
          <a:xfrm>
            <a:off x="5305335" y="6287429"/>
            <a:ext cx="235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Visita de Acreditación</a:t>
            </a:r>
            <a:endParaRPr lang="es-MX" sz="1400" dirty="0"/>
          </a:p>
        </p:txBody>
      </p:sp>
      <p:sp>
        <p:nvSpPr>
          <p:cNvPr id="34" name="CuadroTexto 33"/>
          <p:cNvSpPr txBox="1"/>
          <p:nvPr/>
        </p:nvSpPr>
        <p:spPr>
          <a:xfrm>
            <a:off x="427917" y="782027"/>
            <a:ext cx="1759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</a:rPr>
              <a:t>EQUIPOS DE </a:t>
            </a:r>
            <a:endParaRPr lang="es-MX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202287" y="901732"/>
            <a:ext cx="2078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25BDBE"/>
                </a:solidFill>
              </a:rPr>
              <a:t>TRABAJO </a:t>
            </a:r>
            <a:endParaRPr lang="es-MX" sz="3600" b="1" dirty="0">
              <a:solidFill>
                <a:srgbClr val="25BDBE"/>
              </a:solidFill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348500" y="881694"/>
            <a:ext cx="2015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</a:rPr>
              <a:t>CICLOS DE </a:t>
            </a:r>
            <a:endParaRPr lang="es-MX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3470730" y="1055187"/>
            <a:ext cx="3068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25BDBE"/>
                </a:solidFill>
              </a:rPr>
              <a:t>SUPERVISIÓN</a:t>
            </a:r>
            <a:endParaRPr lang="es-MX" sz="3600" b="1" dirty="0">
              <a:solidFill>
                <a:srgbClr val="25BDBE"/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8010396" y="854899"/>
            <a:ext cx="2015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</a:rPr>
              <a:t>UNIDADES </a:t>
            </a:r>
            <a:endParaRPr lang="es-MX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6984709" y="1028392"/>
            <a:ext cx="3068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600" b="1" dirty="0" smtClean="0">
                <a:solidFill>
                  <a:srgbClr val="25BDBE"/>
                </a:solidFill>
              </a:rPr>
              <a:t>MÉDICAS</a:t>
            </a:r>
            <a:endParaRPr lang="es-MX" sz="3600" b="1" dirty="0">
              <a:solidFill>
                <a:srgbClr val="25BDBE"/>
              </a:solidFill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265796" y="1332912"/>
            <a:ext cx="19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 8 PERSONAS C/U.</a:t>
            </a:r>
            <a:endParaRPr lang="es-MX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8735619" y="2734301"/>
            <a:ext cx="3032064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PRIMERA ETAPA DE SUPERVISIÓN CUENTA CON LAS SIGUIENTES PARTICULARIDADES: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 INTEGRADO POR 11 EVALUADORES.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SOLO UN EQUIPO DE TRABAJO  </a:t>
            </a:r>
            <a:endParaRPr lang="es-MX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9026387" y="4444409"/>
            <a:ext cx="1488503" cy="246761"/>
          </a:xfrm>
          <a:prstGeom prst="rect">
            <a:avLst/>
          </a:prstGeom>
          <a:solidFill>
            <a:srgbClr val="B40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b="1" dirty="0" smtClean="0">
                <a:solidFill>
                  <a:schemeClr val="bg1"/>
                </a:solidFill>
              </a:rPr>
              <a:t>1 DE FEBRERO:</a:t>
            </a:r>
            <a:endParaRPr lang="es-MX" sz="1600" b="1" dirty="0">
              <a:solidFill>
                <a:schemeClr val="bg1"/>
              </a:solidFill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8967597" y="4718466"/>
            <a:ext cx="2800086" cy="12618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Entregar por medio oficial al Dpto. de Desarrollo de la Calidad:  </a:t>
            </a:r>
          </a:p>
          <a:p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Cédula de Autoevaluación, Plan de Contingencias, Formato de Servicios Subrogados, Presentación Ejecutiva Diagnóstica.</a:t>
            </a:r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2105650" y="520197"/>
            <a:ext cx="10291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b="1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6287561" y="606868"/>
            <a:ext cx="1532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b="1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es-MX" sz="7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9957929" y="580073"/>
            <a:ext cx="1532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b="1" dirty="0" smtClean="0">
                <a:solidFill>
                  <a:schemeClr val="bg1">
                    <a:lumMod val="50000"/>
                  </a:schemeClr>
                </a:solidFill>
              </a:rPr>
              <a:t>11</a:t>
            </a:r>
            <a:endParaRPr lang="es-MX" sz="7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Rectángulo 47"/>
          <p:cNvSpPr/>
          <p:nvPr/>
        </p:nvSpPr>
        <p:spPr>
          <a:xfrm>
            <a:off x="8118590" y="228073"/>
            <a:ext cx="38216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000" b="1" dirty="0" smtClean="0">
                <a:solidFill>
                  <a:srgbClr val="B4095C"/>
                </a:solidFill>
              </a:rPr>
              <a:t>CRONOGRAMA DE ACTIVIDADES:</a:t>
            </a:r>
            <a:endParaRPr lang="es-MX" sz="2000" b="1" dirty="0">
              <a:solidFill>
                <a:srgbClr val="B40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57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secretaria de salud michoacan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20"/>
          <a:stretch/>
        </p:blipFill>
        <p:spPr bwMode="auto">
          <a:xfrm>
            <a:off x="11053838" y="6287670"/>
            <a:ext cx="1012781" cy="27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secretaria de salud michoacan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66" y="251743"/>
            <a:ext cx="2131208" cy="678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ángulo redondeado 14"/>
          <p:cNvSpPr/>
          <p:nvPr/>
        </p:nvSpPr>
        <p:spPr>
          <a:xfrm>
            <a:off x="126124" y="141381"/>
            <a:ext cx="12249807" cy="6495716"/>
          </a:xfrm>
          <a:prstGeom prst="roundRect">
            <a:avLst>
              <a:gd name="adj" fmla="val 1545"/>
            </a:avLst>
          </a:prstGeom>
          <a:noFill/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8" name="Picture 2" descr="Resultado de imagen para secretaria de salud michoacan logo"/>
          <p:cNvPicPr>
            <a:picLocks noChangeAspect="1" noChangeArrowheads="1"/>
          </p:cNvPicPr>
          <p:nvPr/>
        </p:nvPicPr>
        <p:blipFill rotWithShape="1"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5" t="-334" r="7083" b="45064"/>
          <a:stretch/>
        </p:blipFill>
        <p:spPr bwMode="auto">
          <a:xfrm rot="16200000">
            <a:off x="8106234" y="2241654"/>
            <a:ext cx="5754606" cy="243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5" name="Tabla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751290"/>
              </p:ext>
            </p:extLst>
          </p:nvPr>
        </p:nvGraphicFramePr>
        <p:xfrm>
          <a:off x="4333179" y="186910"/>
          <a:ext cx="3715048" cy="473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4443"/>
                <a:gridCol w="1546734"/>
                <a:gridCol w="853871"/>
              </a:tblGrid>
              <a:tr h="1232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FECHA DE INICIO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FECHA DE TÉRMINO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MES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rgbClr val="B4095C"/>
                    </a:solidFill>
                  </a:tcPr>
                </a:tc>
              </a:tr>
              <a:tr h="1232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25/03/2019</a:t>
                      </a:r>
                      <a:endParaRPr lang="es-MX" sz="16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29/03/2019</a:t>
                      </a:r>
                      <a:endParaRPr lang="es-MX" sz="16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Marzo</a:t>
                      </a:r>
                      <a:endParaRPr lang="es-MX" sz="16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b"/>
                </a:tc>
              </a:tr>
            </a:tbl>
          </a:graphicData>
        </a:graphic>
      </p:graphicFrame>
      <p:sp>
        <p:nvSpPr>
          <p:cNvPr id="96" name="CuadroTexto 95"/>
          <p:cNvSpPr txBox="1"/>
          <p:nvPr/>
        </p:nvSpPr>
        <p:spPr>
          <a:xfrm>
            <a:off x="2581840" y="-58389"/>
            <a:ext cx="1532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es-MX" sz="6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7" name="CuadroTexto 96"/>
          <p:cNvSpPr txBox="1"/>
          <p:nvPr/>
        </p:nvSpPr>
        <p:spPr>
          <a:xfrm>
            <a:off x="2769205" y="125250"/>
            <a:ext cx="71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</a:rPr>
              <a:t>ra. </a:t>
            </a:r>
            <a:endParaRPr lang="es-MX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8" name="CuadroTexto 97"/>
          <p:cNvSpPr txBox="1"/>
          <p:nvPr/>
        </p:nvSpPr>
        <p:spPr>
          <a:xfrm>
            <a:off x="3283308" y="112628"/>
            <a:ext cx="1416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rgbClr val="25BDBE"/>
                </a:solidFill>
              </a:rPr>
              <a:t>Visita  de: </a:t>
            </a:r>
          </a:p>
        </p:txBody>
      </p:sp>
      <p:sp>
        <p:nvSpPr>
          <p:cNvPr id="101" name="CuadroTexto 100"/>
          <p:cNvSpPr txBox="1"/>
          <p:nvPr/>
        </p:nvSpPr>
        <p:spPr>
          <a:xfrm>
            <a:off x="2916824" y="294683"/>
            <a:ext cx="1416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25BDBE"/>
                </a:solidFill>
              </a:rPr>
              <a:t>Acreditación 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427917" y="766261"/>
            <a:ext cx="1759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</a:rPr>
              <a:t>EQUIPOS DE </a:t>
            </a:r>
            <a:endParaRPr lang="es-MX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202287" y="885966"/>
            <a:ext cx="2078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25BDBE"/>
                </a:solidFill>
              </a:rPr>
              <a:t>TRABAJO </a:t>
            </a:r>
            <a:endParaRPr lang="es-MX" sz="3600" b="1" dirty="0">
              <a:solidFill>
                <a:srgbClr val="25BDBE"/>
              </a:solidFill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348500" y="865928"/>
            <a:ext cx="2015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</a:rPr>
              <a:t>CICLOS DE </a:t>
            </a:r>
            <a:endParaRPr lang="es-MX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3470730" y="1039421"/>
            <a:ext cx="3068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25BDBE"/>
                </a:solidFill>
              </a:rPr>
              <a:t>SUPERVISIÓN</a:t>
            </a:r>
            <a:endParaRPr lang="es-MX" sz="3600" b="1" dirty="0">
              <a:solidFill>
                <a:srgbClr val="25BDBE"/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8010396" y="839133"/>
            <a:ext cx="2015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</a:rPr>
              <a:t>UNIDADES </a:t>
            </a:r>
            <a:endParaRPr lang="es-MX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6984709" y="1012626"/>
            <a:ext cx="3068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600" b="1" dirty="0" smtClean="0">
                <a:solidFill>
                  <a:srgbClr val="25BDBE"/>
                </a:solidFill>
              </a:rPr>
              <a:t>MÉDICAS</a:t>
            </a:r>
            <a:endParaRPr lang="es-MX" sz="3600" b="1" dirty="0">
              <a:solidFill>
                <a:srgbClr val="25BDBE"/>
              </a:solidFill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265796" y="1317146"/>
            <a:ext cx="19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 8 PERSONAS C/U.</a:t>
            </a:r>
            <a:endParaRPr lang="es-MX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2105650" y="520197"/>
            <a:ext cx="10291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b="1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6287561" y="591102"/>
            <a:ext cx="1532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b="1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9957929" y="564307"/>
            <a:ext cx="1532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b="1" dirty="0" smtClean="0">
                <a:solidFill>
                  <a:schemeClr val="bg1">
                    <a:lumMod val="50000"/>
                  </a:schemeClr>
                </a:solidFill>
              </a:rPr>
              <a:t>11</a:t>
            </a:r>
            <a:endParaRPr lang="es-MX" sz="7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7" name="Tab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322329"/>
              </p:ext>
            </p:extLst>
          </p:nvPr>
        </p:nvGraphicFramePr>
        <p:xfrm>
          <a:off x="375894" y="1578695"/>
          <a:ext cx="8412241" cy="4593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73"/>
                <a:gridCol w="1861009"/>
                <a:gridCol w="4094329"/>
                <a:gridCol w="510071"/>
                <a:gridCol w="331541"/>
                <a:gridCol w="420806"/>
                <a:gridCol w="420806"/>
                <a:gridCol w="420806"/>
              </a:tblGrid>
              <a:tr h="22726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EQ.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B4095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NOMBRE DEL ESTABLECIMIENTO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095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SUBTIPO DE EVALUACIÓN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FEB</a:t>
                      </a: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1C5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1C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272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4095C"/>
                    </a:solidFill>
                  </a:tcPr>
                </a:tc>
              </a:tr>
              <a:tr h="86816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EQUIPO A.</a:t>
                      </a:r>
                      <a:endParaRPr lang="es-MX" sz="12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vert="vert27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HG DR. MIGUEL SILVA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CAUSES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HOSPITAL GENERAL,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CAUSES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u="none" strike="noStrike" dirty="0" smtClean="0">
                          <a:effectLst/>
                        </a:rPr>
                        <a:t>COLABORACIÓN INTERINSTITUCIONAL PARA LA ATENCIÓN DE LA EMERGENCIA OBSTÉTRICA,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u="none" strike="noStrike" dirty="0" smtClean="0">
                          <a:effectLst/>
                        </a:rPr>
                        <a:t>TRASPLANTE DE CÓRNEA,</a:t>
                      </a:r>
                      <a:endParaRPr lang="es-MX" sz="1100" b="0" i="0" u="none" strike="noStrike" dirty="0" smtClean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HEPATITIS CRÓNICA TIPO C,</a:t>
                      </a:r>
                      <a:endParaRPr lang="es-MX" sz="1100" b="0" i="0" u="none" strike="noStrike" dirty="0" smtClean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27 y 28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 y 15</a:t>
                      </a: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rowSpan="1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VISITA DE ACREDITACIÓN</a:t>
                      </a:r>
                      <a:r>
                        <a:rPr lang="es-MX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DEL </a:t>
                      </a: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 AL 29 DE MARZO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vert="vert27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446109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EQUIPO 1</a:t>
                      </a:r>
                    </a:p>
                  </a:txBody>
                  <a:tcPr marL="8215" marR="8215" marT="8215" marB="0" vert="vert27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CEAO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CÁNCER TESTICULAR Y LINFOMA NO HODGKIN,</a:t>
                      </a:r>
                      <a:endParaRPr lang="es-MX" sz="11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1 MAR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5231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i="0" u="none" strike="noStrike" dirty="0" smtClean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vert="vert27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HG ZITACUARO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CUIDADOS INTENSIVOS NEONATALES, 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b="0" i="0" u="none" strike="noStrike" baseline="0" dirty="0" smtClean="0">
                          <a:effectLst/>
                        </a:rPr>
                        <a:t>FPGC. INF</a:t>
                      </a:r>
                      <a:r>
                        <a:rPr lang="es-MX" sz="1100" b="0" i="0" u="none" strike="noStrike" dirty="0" smtClean="0">
                          <a:effectLst/>
                        </a:rPr>
                        <a:t>ARTO AGUDO AL </a:t>
                      </a:r>
                      <a:r>
                        <a:rPr lang="es-MX" sz="1100" u="none" strike="noStrike" dirty="0" smtClean="0">
                          <a:effectLst/>
                        </a:rPr>
                        <a:t>MIOCARDIO,</a:t>
                      </a:r>
                      <a:endParaRPr lang="es-MX" sz="1100" b="0" i="0" u="none" strike="noStrike" dirty="0" smtClean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215" marR="8215" marT="82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52319">
                <a:tc vMerge="1"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HG LA PIEDAD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CUIDADOS INTENSIVOS NEONATALES,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b="0" i="0" u="none" strike="noStrike" baseline="0" dirty="0" smtClean="0">
                          <a:effectLst/>
                        </a:rPr>
                        <a:t>FPGC. INF</a:t>
                      </a:r>
                      <a:r>
                        <a:rPr lang="es-MX" sz="1100" b="0" i="0" u="none" strike="noStrike" dirty="0" smtClean="0">
                          <a:effectLst/>
                        </a:rPr>
                        <a:t>ARTO AGUDO AL </a:t>
                      </a:r>
                      <a:r>
                        <a:rPr lang="es-MX" sz="1100" u="none" strike="noStrike" dirty="0" smtClean="0">
                          <a:effectLst/>
                        </a:rPr>
                        <a:t>MIOCARDIO,</a:t>
                      </a:r>
                      <a:endParaRPr lang="es-MX" sz="1100" b="0" i="0" u="none" strike="noStrike" dirty="0" smtClean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mpd="sng">
                      <a:noFill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mpd="sng">
                      <a:noFill/>
                    </a:lnT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</a:tr>
              <a:tr h="247299">
                <a:tc vMerge="1"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HG ZAMORA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b="0" i="0" u="none" strike="noStrike" baseline="0" dirty="0" smtClean="0">
                          <a:effectLst/>
                        </a:rPr>
                        <a:t>FPGC. INF</a:t>
                      </a:r>
                      <a:r>
                        <a:rPr lang="es-MX" sz="1100" b="0" i="0" u="none" strike="noStrike" dirty="0" smtClean="0">
                          <a:effectLst/>
                        </a:rPr>
                        <a:t>ARTO AGUDO AL </a:t>
                      </a:r>
                      <a:r>
                        <a:rPr lang="es-MX" sz="1100" u="none" strike="noStrike" dirty="0" smtClean="0">
                          <a:effectLst/>
                        </a:rPr>
                        <a:t>MIOCARDIO,</a:t>
                      </a:r>
                      <a:endParaRPr lang="es-MX" sz="1100" b="0" i="0" u="none" strike="noStrike" dirty="0" smtClean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2319">
                <a:tc vMerge="1"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CRIT</a:t>
                      </a:r>
                      <a:r>
                        <a:rPr lang="es-MX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s-MX" sz="1200" u="none" strike="noStrike" dirty="0" smtClean="0">
                          <a:effectLst/>
                        </a:rPr>
                        <a:t>TELETON MICHOACAN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B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SMS XXI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ENFERMEDADES DEL SISTEMA NERVIOSO (NEUROREHABILITACIÓN):</a:t>
                      </a:r>
                      <a:endParaRPr lang="es-MX" sz="11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B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B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B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B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B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6109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EQUIPO</a:t>
                      </a:r>
                      <a:r>
                        <a:rPr lang="es-MX" sz="1200" b="1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 2</a:t>
                      </a:r>
                      <a:endParaRPr lang="es-MX" sz="12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vert="vert270" anchor="ctr">
                    <a:lnT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H. DE LA MUJER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T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INFARTO AGUDO AL MIOCARDIO,</a:t>
                      </a:r>
                      <a:endParaRPr lang="es-MX" sz="11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T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1 MAR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3582">
                <a:tc vMerge="1"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 smtClean="0">
                          <a:effectLst/>
                        </a:rPr>
                        <a:t>HG DR. PEDRO DANIEL MARTÍNEZ</a:t>
                      </a:r>
                      <a:endParaRPr lang="pt-BR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TRASPLANTE RENAL MENOR DE 18 AÑOS,</a:t>
                      </a:r>
                      <a:endParaRPr lang="es-MX" sz="11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</a:tr>
              <a:tr h="227267">
                <a:tc vMerge="1"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HG APATZINGAN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  <a:latin typeface="+mj-lt"/>
                        </a:rPr>
                        <a:t>CAUSES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  <a:latin typeface="+mj-lt"/>
                        </a:rPr>
                        <a:t>HOSPITAL GENERAL,</a:t>
                      </a:r>
                      <a:endParaRPr lang="es-MX" sz="1100" b="0" i="0" u="none" strike="noStrike" dirty="0">
                        <a:solidFill>
                          <a:srgbClr val="4A3520"/>
                        </a:solidFill>
                        <a:effectLst/>
                        <a:latin typeface="+mj-lt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6220">
                <a:tc vMerge="1"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4A352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CS TZINTZIMEO</a:t>
                      </a:r>
                      <a:endParaRPr lang="es-MX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100" dirty="0" smtClean="0">
                          <a:latin typeface="+mj-lt"/>
                        </a:rPr>
                        <a:t>CAUSES. CENTRO DE SALUD,</a:t>
                      </a:r>
                      <a:endParaRPr lang="es-MX" sz="1100" dirty="0">
                        <a:latin typeface="+mj-lt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</a:tr>
              <a:tr h="227267">
                <a:tc vMerge="1"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4A352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CS TZINTZIMACATO</a:t>
                      </a:r>
                      <a:endParaRPr lang="es-MX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CAUSES. CENTRO DE SALUD,</a:t>
                      </a: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8" name="Rectángulo 47"/>
          <p:cNvSpPr/>
          <p:nvPr/>
        </p:nvSpPr>
        <p:spPr>
          <a:xfrm>
            <a:off x="399872" y="6319624"/>
            <a:ext cx="363070" cy="27594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/>
          </a:p>
        </p:txBody>
      </p:sp>
      <p:sp>
        <p:nvSpPr>
          <p:cNvPr id="49" name="CuadroTexto 48"/>
          <p:cNvSpPr txBox="1"/>
          <p:nvPr/>
        </p:nvSpPr>
        <p:spPr>
          <a:xfrm>
            <a:off x="776590" y="6288218"/>
            <a:ext cx="4082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Visita de Asesoría y Generación de acuerdos.</a:t>
            </a:r>
            <a:endParaRPr lang="es-MX" sz="1400" dirty="0"/>
          </a:p>
        </p:txBody>
      </p:sp>
      <p:sp>
        <p:nvSpPr>
          <p:cNvPr id="50" name="Rectángulo 49"/>
          <p:cNvSpPr/>
          <p:nvPr/>
        </p:nvSpPr>
        <p:spPr>
          <a:xfrm>
            <a:off x="4496189" y="6332272"/>
            <a:ext cx="363070" cy="2759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/>
          </a:p>
        </p:txBody>
      </p:sp>
      <p:sp>
        <p:nvSpPr>
          <p:cNvPr id="51" name="CuadroTexto 50"/>
          <p:cNvSpPr txBox="1"/>
          <p:nvPr/>
        </p:nvSpPr>
        <p:spPr>
          <a:xfrm>
            <a:off x="4859259" y="6306042"/>
            <a:ext cx="235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Visita de Acreditación</a:t>
            </a:r>
            <a:endParaRPr lang="es-MX" sz="1400" dirty="0"/>
          </a:p>
        </p:txBody>
      </p:sp>
      <p:sp>
        <p:nvSpPr>
          <p:cNvPr id="53" name="CuadroTexto 52"/>
          <p:cNvSpPr txBox="1"/>
          <p:nvPr/>
        </p:nvSpPr>
        <p:spPr>
          <a:xfrm>
            <a:off x="9869974" y="1629547"/>
            <a:ext cx="2317233" cy="3085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VISITA DE SEGUIMIENTO.</a:t>
            </a:r>
            <a:endParaRPr lang="es-MX" sz="1400" dirty="0"/>
          </a:p>
        </p:txBody>
      </p:sp>
      <p:sp>
        <p:nvSpPr>
          <p:cNvPr id="55" name="CuadroTexto 54"/>
          <p:cNvSpPr txBox="1"/>
          <p:nvPr/>
        </p:nvSpPr>
        <p:spPr>
          <a:xfrm>
            <a:off x="9869974" y="2015655"/>
            <a:ext cx="233253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VISITA DE SIMULACRO.</a:t>
            </a:r>
            <a:endParaRPr lang="es-MX" sz="1400" dirty="0"/>
          </a:p>
        </p:txBody>
      </p:sp>
      <p:sp>
        <p:nvSpPr>
          <p:cNvPr id="56" name="CuadroTexto 55"/>
          <p:cNvSpPr txBox="1"/>
          <p:nvPr/>
        </p:nvSpPr>
        <p:spPr>
          <a:xfrm>
            <a:off x="9480674" y="2354779"/>
            <a:ext cx="258638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</a:rPr>
              <a:t>LAS DOS ETAPA DE SUPERVISIÓN  RESTANTES CUENTA CON LA SIGUIENTES PARTICULARIDADES: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bg1">
                    <a:lumMod val="50000"/>
                  </a:schemeClr>
                </a:solidFill>
              </a:rPr>
              <a:t>EL EQUIPO A., LO INTEGRAN 11 SUPERVISORES.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bg1">
                    <a:lumMod val="50000"/>
                  </a:schemeClr>
                </a:solidFill>
              </a:rPr>
              <a:t>LOS EQUIPO 1 Y 2 ESTAN INTEGRADOS POR 8 SUPERVISORES C/U.</a:t>
            </a:r>
          </a:p>
        </p:txBody>
      </p:sp>
      <p:sp>
        <p:nvSpPr>
          <p:cNvPr id="57" name="Rectángulo 56"/>
          <p:cNvSpPr/>
          <p:nvPr/>
        </p:nvSpPr>
        <p:spPr>
          <a:xfrm>
            <a:off x="8945591" y="4476686"/>
            <a:ext cx="3121028" cy="241998"/>
          </a:xfrm>
          <a:prstGeom prst="rect">
            <a:avLst/>
          </a:prstGeom>
          <a:solidFill>
            <a:srgbClr val="B40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b="1" dirty="0" smtClean="0">
                <a:solidFill>
                  <a:schemeClr val="bg1"/>
                </a:solidFill>
              </a:rPr>
              <a:t>27 DE FEBRERO a las 12 horas.:</a:t>
            </a:r>
            <a:endParaRPr lang="es-MX" sz="1600" b="1" dirty="0">
              <a:solidFill>
                <a:schemeClr val="bg1"/>
              </a:solidFill>
            </a:endParaRPr>
          </a:p>
        </p:txBody>
      </p:sp>
      <p:sp>
        <p:nvSpPr>
          <p:cNvPr id="58" name="CuadroTexto 57"/>
          <p:cNvSpPr txBox="1"/>
          <p:nvPr/>
        </p:nvSpPr>
        <p:spPr>
          <a:xfrm>
            <a:off x="8945592" y="4718684"/>
            <a:ext cx="3121027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Entregar por medio de oficio al Dpto. de Desarrollo de la Calidad:  </a:t>
            </a:r>
          </a:p>
          <a:p>
            <a:r>
              <a:rPr lang="es-MX" sz="1200" dirty="0"/>
              <a:t>Cédula de Autoevaluación, Formato de Servicios Subrogados debidamente firmado y </a:t>
            </a:r>
            <a:r>
              <a:rPr lang="es-MX" sz="1200" dirty="0" err="1"/>
              <a:t>requisitado</a:t>
            </a:r>
            <a:r>
              <a:rPr lang="es-MX" sz="1200" dirty="0" smtClean="0"/>
              <a:t>. (Anteriormente determinado para el día 22 del mismo mes, sin embargo, solo falta realizar el formato de servicios subrogados). </a:t>
            </a:r>
            <a:endParaRPr lang="es-MX" sz="1200" dirty="0"/>
          </a:p>
        </p:txBody>
      </p:sp>
      <p:sp>
        <p:nvSpPr>
          <p:cNvPr id="52" name="Rectángulo 51"/>
          <p:cNvSpPr/>
          <p:nvPr/>
        </p:nvSpPr>
        <p:spPr>
          <a:xfrm>
            <a:off x="9477691" y="1655777"/>
            <a:ext cx="363070" cy="2759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dirty="0"/>
          </a:p>
        </p:txBody>
      </p:sp>
      <p:sp>
        <p:nvSpPr>
          <p:cNvPr id="54" name="Rectángulo 53"/>
          <p:cNvSpPr/>
          <p:nvPr/>
        </p:nvSpPr>
        <p:spPr>
          <a:xfrm>
            <a:off x="9491138" y="2041885"/>
            <a:ext cx="363070" cy="2759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dirty="0"/>
          </a:p>
        </p:txBody>
      </p:sp>
      <p:sp>
        <p:nvSpPr>
          <p:cNvPr id="60" name="Rectángulo 59"/>
          <p:cNvSpPr/>
          <p:nvPr/>
        </p:nvSpPr>
        <p:spPr>
          <a:xfrm>
            <a:off x="8118590" y="228073"/>
            <a:ext cx="38216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000" b="1" dirty="0" smtClean="0">
                <a:solidFill>
                  <a:srgbClr val="B4095C"/>
                </a:solidFill>
              </a:rPr>
              <a:t>CRONOGRAMA DE ACTIVIDADES:</a:t>
            </a:r>
            <a:endParaRPr lang="es-MX" sz="2000" b="1" dirty="0">
              <a:solidFill>
                <a:srgbClr val="B40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2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secretaria de salud michoacan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20"/>
          <a:stretch/>
        </p:blipFill>
        <p:spPr bwMode="auto">
          <a:xfrm>
            <a:off x="11053838" y="6287670"/>
            <a:ext cx="1012781" cy="27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secretaria de salud michoacan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66" y="251743"/>
            <a:ext cx="2131208" cy="678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ángulo redondeado 14"/>
          <p:cNvSpPr/>
          <p:nvPr/>
        </p:nvSpPr>
        <p:spPr>
          <a:xfrm>
            <a:off x="126124" y="141381"/>
            <a:ext cx="12249807" cy="6495716"/>
          </a:xfrm>
          <a:prstGeom prst="roundRect">
            <a:avLst>
              <a:gd name="adj" fmla="val 1545"/>
            </a:avLst>
          </a:prstGeom>
          <a:noFill/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8" name="Picture 2" descr="Resultado de imagen para secretaria de salud michoacan logo"/>
          <p:cNvPicPr>
            <a:picLocks noChangeAspect="1" noChangeArrowheads="1"/>
          </p:cNvPicPr>
          <p:nvPr/>
        </p:nvPicPr>
        <p:blipFill rotWithShape="1"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5" t="-334" r="7083" b="45064"/>
          <a:stretch/>
        </p:blipFill>
        <p:spPr bwMode="auto">
          <a:xfrm rot="16200000">
            <a:off x="8106234" y="2241654"/>
            <a:ext cx="5754606" cy="243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5" name="Tabla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751290"/>
              </p:ext>
            </p:extLst>
          </p:nvPr>
        </p:nvGraphicFramePr>
        <p:xfrm>
          <a:off x="4333179" y="186910"/>
          <a:ext cx="3715048" cy="473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4443"/>
                <a:gridCol w="1546734"/>
                <a:gridCol w="853871"/>
              </a:tblGrid>
              <a:tr h="1232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FECHA DE INICIO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FECHA DE TÉRMINO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MES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rgbClr val="B4095C"/>
                    </a:solidFill>
                  </a:tcPr>
                </a:tc>
              </a:tr>
              <a:tr h="1232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25/03/2019</a:t>
                      </a:r>
                      <a:endParaRPr lang="es-MX" sz="16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29/03/2019</a:t>
                      </a:r>
                      <a:endParaRPr lang="es-MX" sz="16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Marzo</a:t>
                      </a:r>
                      <a:endParaRPr lang="es-MX" sz="16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b"/>
                </a:tc>
              </a:tr>
            </a:tbl>
          </a:graphicData>
        </a:graphic>
      </p:graphicFrame>
      <p:sp>
        <p:nvSpPr>
          <p:cNvPr id="96" name="CuadroTexto 95"/>
          <p:cNvSpPr txBox="1"/>
          <p:nvPr/>
        </p:nvSpPr>
        <p:spPr>
          <a:xfrm>
            <a:off x="2581840" y="-58389"/>
            <a:ext cx="1532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es-MX" sz="6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7" name="CuadroTexto 96"/>
          <p:cNvSpPr txBox="1"/>
          <p:nvPr/>
        </p:nvSpPr>
        <p:spPr>
          <a:xfrm>
            <a:off x="2769205" y="125250"/>
            <a:ext cx="71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</a:rPr>
              <a:t>ra. </a:t>
            </a:r>
            <a:endParaRPr lang="es-MX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8" name="CuadroTexto 97"/>
          <p:cNvSpPr txBox="1"/>
          <p:nvPr/>
        </p:nvSpPr>
        <p:spPr>
          <a:xfrm>
            <a:off x="3283308" y="112628"/>
            <a:ext cx="1416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rgbClr val="25BDBE"/>
                </a:solidFill>
              </a:rPr>
              <a:t>Visita  de: </a:t>
            </a:r>
          </a:p>
        </p:txBody>
      </p:sp>
      <p:sp>
        <p:nvSpPr>
          <p:cNvPr id="101" name="CuadroTexto 100"/>
          <p:cNvSpPr txBox="1"/>
          <p:nvPr/>
        </p:nvSpPr>
        <p:spPr>
          <a:xfrm>
            <a:off x="2916824" y="294683"/>
            <a:ext cx="1416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25BDBE"/>
                </a:solidFill>
              </a:rPr>
              <a:t>Acreditación 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427917" y="766261"/>
            <a:ext cx="1759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</a:rPr>
              <a:t>EQUIPOS DE </a:t>
            </a:r>
            <a:endParaRPr lang="es-MX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202287" y="885966"/>
            <a:ext cx="2078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25BDBE"/>
                </a:solidFill>
              </a:rPr>
              <a:t>TRABAJO </a:t>
            </a:r>
            <a:endParaRPr lang="es-MX" sz="3600" b="1" dirty="0">
              <a:solidFill>
                <a:srgbClr val="25BDBE"/>
              </a:solidFill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348500" y="865928"/>
            <a:ext cx="2015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</a:rPr>
              <a:t>CICLOS DE </a:t>
            </a:r>
            <a:endParaRPr lang="es-MX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3470730" y="1039421"/>
            <a:ext cx="3068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25BDBE"/>
                </a:solidFill>
              </a:rPr>
              <a:t>SUPERVISIÓN</a:t>
            </a:r>
            <a:endParaRPr lang="es-MX" sz="3600" b="1" dirty="0">
              <a:solidFill>
                <a:srgbClr val="25BDBE"/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8010396" y="839133"/>
            <a:ext cx="2015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</a:rPr>
              <a:t>UNIDADES </a:t>
            </a:r>
            <a:endParaRPr lang="es-MX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6984709" y="1012626"/>
            <a:ext cx="3068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600" b="1" dirty="0" smtClean="0">
                <a:solidFill>
                  <a:srgbClr val="25BDBE"/>
                </a:solidFill>
              </a:rPr>
              <a:t>MÉDICAS</a:t>
            </a:r>
            <a:endParaRPr lang="es-MX" sz="3600" b="1" dirty="0">
              <a:solidFill>
                <a:srgbClr val="25BDBE"/>
              </a:solidFill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265796" y="1317146"/>
            <a:ext cx="19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 8 PERSONAS C/U.</a:t>
            </a:r>
            <a:endParaRPr lang="es-MX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2105650" y="520197"/>
            <a:ext cx="10291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b="1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6287561" y="591102"/>
            <a:ext cx="1532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b="1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9957929" y="564307"/>
            <a:ext cx="1532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b="1" dirty="0" smtClean="0">
                <a:solidFill>
                  <a:schemeClr val="bg1">
                    <a:lumMod val="50000"/>
                  </a:schemeClr>
                </a:solidFill>
              </a:rPr>
              <a:t>11</a:t>
            </a:r>
            <a:endParaRPr lang="es-MX" sz="7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7" name="Tab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14775"/>
              </p:ext>
            </p:extLst>
          </p:nvPr>
        </p:nvGraphicFramePr>
        <p:xfrm>
          <a:off x="427917" y="1594145"/>
          <a:ext cx="11457523" cy="5007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904"/>
                <a:gridCol w="1405967"/>
                <a:gridCol w="2850776"/>
                <a:gridCol w="443753"/>
                <a:gridCol w="376518"/>
                <a:gridCol w="349623"/>
                <a:gridCol w="443753"/>
                <a:gridCol w="389965"/>
                <a:gridCol w="134471"/>
                <a:gridCol w="2232211"/>
                <a:gridCol w="230366"/>
                <a:gridCol w="201705"/>
                <a:gridCol w="80683"/>
                <a:gridCol w="1880828"/>
              </a:tblGrid>
              <a:tr h="23987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EQ.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B4095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NOMBRE DEL ESTABLECIMIENTO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095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SUBTIPO DE EVALUACIÓN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FEB</a:t>
                      </a: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1C5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1C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5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SUPERVISORES</a:t>
                      </a:r>
                      <a:r>
                        <a:rPr lang="es-MX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s-MX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1C5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091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409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5" vMerge="1"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095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EQUIPO A.</a:t>
                      </a:r>
                      <a:endParaRPr lang="es-MX" sz="12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vert="vert27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HG DR. MIGUEL SILVA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CAUSES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HOSPITAL GENERAL,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CAUSES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EMERGENCIA OBSTÉTRICA,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u="none" strike="noStrike" dirty="0" smtClean="0">
                          <a:effectLst/>
                        </a:rPr>
                        <a:t>TRASPLANTE DE CÓRNEA,</a:t>
                      </a:r>
                      <a:endParaRPr lang="es-MX" sz="1100" b="0" i="0" u="none" strike="noStrike" dirty="0" smtClean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HEPATITIS CRÓNICA TIPO C,</a:t>
                      </a:r>
                      <a:endParaRPr lang="es-MX" sz="1100" b="0" i="0" u="none" strike="noStrike" dirty="0" smtClean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27 y 28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 y 15</a:t>
                      </a: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rowSpan="16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VISITA DE ACREDITACIÓN</a:t>
                      </a:r>
                      <a:r>
                        <a:rPr lang="es-MX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DEL </a:t>
                      </a: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 AL 29 DE MARZO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vert="vert27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vert="vert27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MTRO.</a:t>
                      </a:r>
                      <a:r>
                        <a:rPr lang="es-MX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JOSÉ ROGELIO GUERRERO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ING. MARIO ESPÍNDOLA VALADEZ</a:t>
                      </a: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DR. HÉCTOR E. MORALES CERDA</a:t>
                      </a:r>
                    </a:p>
                  </a:txBody>
                  <a:tcPr marL="8215" marR="8215" marT="821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LIC. JOSÉ LUIS JAIMES </a:t>
                      </a:r>
                      <a:r>
                        <a:rPr lang="fr-FR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JAIMES</a:t>
                      </a:r>
                      <a:r>
                        <a:rPr lang="fr-F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456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DRA. NEREIDA FLORES HERNÁNDEZ</a:t>
                      </a:r>
                    </a:p>
                  </a:txBody>
                  <a:tcPr marL="8215" marR="8215" marT="821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456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MTRA. ANTONIA SÁNCHEZ S.</a:t>
                      </a:r>
                    </a:p>
                  </a:txBody>
                  <a:tcPr marL="8215" marR="8215" marT="821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913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6020"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EQUIPO 1</a:t>
                      </a:r>
                    </a:p>
                  </a:txBody>
                  <a:tcPr marL="8215" marR="8215" marT="8215" marB="0" vert="vert27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CEAO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CÁNCER TESTICULAR</a:t>
                      </a:r>
                      <a:endParaRPr lang="es-MX" sz="11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1 MAR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MTRO.</a:t>
                      </a:r>
                      <a:r>
                        <a:rPr lang="es-MX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JOSÉ ROGELIO GUERRERO</a:t>
                      </a:r>
                      <a:endParaRPr lang="es-MX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7672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i="0" u="none" strike="noStrike" dirty="0" smtClean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vert="vert27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HG ZITACUARO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CUIDADOS INTENSIVOS NEONATALES, 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b="0" i="0" u="none" strike="noStrike" baseline="0" dirty="0" smtClean="0">
                          <a:effectLst/>
                        </a:rPr>
                        <a:t>FPGC. INF</a:t>
                      </a:r>
                      <a:r>
                        <a:rPr lang="es-MX" sz="1100" b="0" i="0" u="none" strike="noStrike" dirty="0" smtClean="0">
                          <a:effectLst/>
                        </a:rPr>
                        <a:t>ARTO AGUDO AL </a:t>
                      </a:r>
                      <a:r>
                        <a:rPr lang="es-MX" sz="1100" u="none" strike="noStrike" dirty="0" smtClean="0">
                          <a:effectLst/>
                        </a:rPr>
                        <a:t>MIOCARDIO,</a:t>
                      </a:r>
                      <a:endParaRPr lang="es-MX" sz="1100" b="0" i="0" u="none" strike="noStrike" dirty="0" smtClean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s-MX" dirty="0"/>
                    </a:p>
                  </a:txBody>
                  <a:tcPr marL="8215" marR="8215" marT="82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419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DR. HÉCTOR E. MORALES CERDA</a:t>
                      </a:r>
                    </a:p>
                  </a:txBody>
                  <a:tcPr marL="8215" marR="8215" marT="821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1863">
                <a:tc vMerge="1"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HG LA PIEDAD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CUIDADOS INTENSIVOS NEONATALES,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b="0" i="0" u="none" strike="noStrike" baseline="0" dirty="0" smtClean="0">
                          <a:effectLst/>
                        </a:rPr>
                        <a:t>FPGC. INF</a:t>
                      </a:r>
                      <a:r>
                        <a:rPr lang="es-MX" sz="1100" b="0" i="0" u="none" strike="noStrike" dirty="0" smtClean="0">
                          <a:effectLst/>
                        </a:rPr>
                        <a:t>ARTO AGUDO AL </a:t>
                      </a:r>
                      <a:r>
                        <a:rPr lang="es-MX" sz="1100" u="none" strike="noStrike" dirty="0" smtClean="0">
                          <a:effectLst/>
                        </a:rPr>
                        <a:t>MIOCARDIO,</a:t>
                      </a:r>
                      <a:endParaRPr lang="es-MX" sz="1100" b="0" i="0" u="none" strike="noStrike" dirty="0" smtClean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mpd="sng">
                      <a:noFill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2700" cmpd="sng">
                      <a:noFill/>
                    </a:lnT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DR. ARTURO URIEL RUIZ NUÑEZ</a:t>
                      </a:r>
                    </a:p>
                  </a:txBody>
                  <a:tcPr marL="8215" marR="8215" marT="821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92109">
                <a:tc vMerge="1"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HG ZAMORA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b="0" i="0" u="none" strike="noStrike" baseline="0" dirty="0" smtClean="0">
                          <a:effectLst/>
                        </a:rPr>
                        <a:t>FPGC. INF</a:t>
                      </a:r>
                      <a:r>
                        <a:rPr lang="es-MX" sz="1100" b="0" i="0" u="none" strike="noStrike" dirty="0" smtClean="0">
                          <a:effectLst/>
                        </a:rPr>
                        <a:t>ARTO AGUDO AL </a:t>
                      </a:r>
                      <a:r>
                        <a:rPr lang="es-MX" sz="1100" u="none" strike="noStrike" dirty="0" smtClean="0">
                          <a:effectLst/>
                        </a:rPr>
                        <a:t>MIOCARDIO,</a:t>
                      </a:r>
                      <a:endParaRPr lang="es-MX" sz="1100" b="0" i="0" u="none" strike="noStrike" dirty="0" smtClean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1863">
                <a:tc vMerge="1"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CRIT</a:t>
                      </a:r>
                      <a:r>
                        <a:rPr lang="es-MX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s-MX" sz="1200" u="none" strike="noStrike" dirty="0" smtClean="0">
                          <a:effectLst/>
                        </a:rPr>
                        <a:t>TELETON MICHOACAN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B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SMS XXI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ENFERMEDADES DEL SISTEMA NERVIOSO (NEUROREHABILITACIÓN):</a:t>
                      </a:r>
                      <a:endParaRPr lang="es-MX" sz="11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B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B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B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B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B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ING. MARIO ESPÍNDOLA VALADEZ</a:t>
                      </a:r>
                      <a:r>
                        <a:rPr lang="es-MX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MX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(CRIT)</a:t>
                      </a:r>
                      <a:endParaRPr lang="es-MX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9874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EQUIPO</a:t>
                      </a:r>
                      <a:r>
                        <a:rPr lang="es-MX" sz="1200" b="1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 2</a:t>
                      </a:r>
                      <a:endParaRPr lang="es-MX" sz="12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vert="vert270" anchor="ctr">
                    <a:lnT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H. DE LA MUJER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T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INFARTO AGUDO AL MIOCARDIO,</a:t>
                      </a:r>
                      <a:endParaRPr lang="es-MX" sz="11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T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1 MAR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19050" cap="flat" cmpd="sng" algn="ctr">
                      <a:solidFill>
                        <a:srgbClr val="B4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DRA. NEREIDA FLORES HERNÁNDEZ</a:t>
                      </a:r>
                    </a:p>
                  </a:txBody>
                  <a:tcPr marL="8215" marR="8215" marT="821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MX"/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4861">
                <a:tc vMerge="1"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 smtClean="0">
                          <a:effectLst/>
                        </a:rPr>
                        <a:t>HG DR. PEDRO DANIEL MARTÍNEZ</a:t>
                      </a:r>
                      <a:endParaRPr lang="pt-BR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FPGC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TRASPLANTE RENAL MENOR DE 18 AÑOS,</a:t>
                      </a:r>
                      <a:endParaRPr lang="es-MX" sz="11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LIC. JOSÉ LUIS JAIMES </a:t>
                      </a:r>
                      <a:r>
                        <a:rPr lang="fr-FR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JAIMES</a:t>
                      </a:r>
                      <a:r>
                        <a:rPr lang="fr-F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MX"/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3004">
                <a:tc vMerge="1"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HG APATZINGAN</a:t>
                      </a:r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  <a:latin typeface="+mj-lt"/>
                        </a:rPr>
                        <a:t>CAUSES</a:t>
                      </a:r>
                      <a:r>
                        <a:rPr lang="es-MX" sz="1100" b="0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s-MX" sz="1100" b="0" i="0" u="none" strike="noStrike" baseline="0" dirty="0" smtClean="0">
                          <a:solidFill>
                            <a:srgbClr val="4A352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  <a:latin typeface="+mj-lt"/>
                        </a:rPr>
                        <a:t>HOSPITAL GENERAL,</a:t>
                      </a:r>
                      <a:endParaRPr lang="es-MX" sz="1100" b="0" i="0" u="none" strike="noStrike" dirty="0">
                        <a:solidFill>
                          <a:srgbClr val="4A3520"/>
                        </a:solidFill>
                        <a:effectLst/>
                        <a:latin typeface="+mj-lt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DRA. MA DE LOS ÁNGELES MURILLO GUTIÉRREZ</a:t>
                      </a:r>
                    </a:p>
                  </a:txBody>
                  <a:tcPr marL="8215" marR="8215" marT="821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MX"/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9022">
                <a:tc vMerge="1"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4A352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CS TZINTZIMEO</a:t>
                      </a:r>
                      <a:endParaRPr lang="es-MX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100" dirty="0" smtClean="0">
                          <a:latin typeface="+mj-lt"/>
                        </a:rPr>
                        <a:t>CAUSES. CENTRO DE SALUD,</a:t>
                      </a:r>
                      <a:endParaRPr lang="es-MX" sz="1100" dirty="0">
                        <a:latin typeface="+mj-lt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L.E. </a:t>
                      </a:r>
                      <a:r>
                        <a:rPr lang="es-MX" sz="11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FÁTIMA AYALA GUIDO</a:t>
                      </a:r>
                    </a:p>
                  </a:txBody>
                  <a:tcPr marL="8215" marR="8215" marT="821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MX"/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9874">
                <a:tc vMerge="1"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4A352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4A352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CS TZINTZIMACATO</a:t>
                      </a:r>
                      <a:endParaRPr lang="es-MX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CAUSES. CENTRO DE SALUD,</a:t>
                      </a: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4A352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>
                        <a:solidFill>
                          <a:srgbClr val="4A3520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MX" dirty="0"/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15" marR="8215" marT="821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0" name="Rectángulo 59"/>
          <p:cNvSpPr/>
          <p:nvPr/>
        </p:nvSpPr>
        <p:spPr>
          <a:xfrm>
            <a:off x="8118590" y="228073"/>
            <a:ext cx="38216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000" b="1" dirty="0" smtClean="0">
                <a:solidFill>
                  <a:srgbClr val="B4095C"/>
                </a:solidFill>
              </a:rPr>
              <a:t>CRONOGRAMA DE ACTIVIDADES:</a:t>
            </a:r>
            <a:endParaRPr lang="es-MX" sz="2000" b="1" dirty="0">
              <a:solidFill>
                <a:srgbClr val="B40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66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8151</TotalTime>
  <Words>1000</Words>
  <Application>Microsoft Office PowerPoint</Application>
  <PresentationFormat>Panorámica</PresentationFormat>
  <Paragraphs>276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MS Mincho</vt:lpstr>
      <vt:lpstr>Arial</vt:lpstr>
      <vt:lpstr>Calibri</vt:lpstr>
      <vt:lpstr>Calibri Light</vt:lpstr>
      <vt:lpstr>Cambria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Servicios de Salud</dc:creator>
  <cp:lastModifiedBy>Dra Nereyda</cp:lastModifiedBy>
  <cp:revision>56</cp:revision>
  <dcterms:created xsi:type="dcterms:W3CDTF">2019-02-10T01:55:50Z</dcterms:created>
  <dcterms:modified xsi:type="dcterms:W3CDTF">2019-02-26T15:02:00Z</dcterms:modified>
</cp:coreProperties>
</file>